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08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828800" y="0"/>
            <a:ext cx="5486400" cy="2286000"/>
          </a:xfrm>
          <a:prstGeom prst="rect">
            <a:avLst/>
          </a:prstGeom>
          <a:solidFill>
            <a:srgbClr val="FF8A3D">
              <a:alpha val="12000"/>
            </a:srgbClr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6080" y="731520"/>
            <a:ext cx="3291840" cy="10058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2011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600" kern="0" dirty="0">
                <a:solidFill>
                  <a:srgbClr val="FF8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HOME BUILDERS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457200" y="246888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D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Involving AI.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" y="31089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Unfair Advantage.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457200" y="374904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governed AI operator inside your business. 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Learns your workflows. Does your work. 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 on the channels you already use.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57200" y="4663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400" kern="0" dirty="0">
                <a:solidFill>
                  <a:srgbClr val="6C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INVOLVINGAI.COM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08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FF8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GET YOU STARTED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Kickoff to Operator, in One Week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320040" y="1371600"/>
            <a:ext cx="1920240" cy="237744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20040" y="1371600"/>
            <a:ext cx="192024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6" name="Shape 4"/>
          <p:cNvSpPr/>
          <p:nvPr/>
        </p:nvSpPr>
        <p:spPr>
          <a:xfrm>
            <a:off x="960120" y="1554480"/>
            <a:ext cx="640080" cy="640080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5544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70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320040" y="228600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Discovery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20040" y="28346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1-2 hour call to map your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workflows and systems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20040" y="34747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learn your process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writing a line of code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240280" y="2560320"/>
            <a:ext cx="274320" cy="0"/>
          </a:xfrm>
          <a:prstGeom prst="line">
            <a:avLst/>
          </a:prstGeom>
          <a:noFill/>
          <a:ln w="25400">
            <a:solidFill>
              <a:srgbClr val="FF8A3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514600" y="1371600"/>
            <a:ext cx="1920240" cy="237744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514600" y="1371600"/>
            <a:ext cx="192024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4" name="Shape 12"/>
          <p:cNvSpPr/>
          <p:nvPr/>
        </p:nvSpPr>
        <p:spPr>
          <a:xfrm>
            <a:off x="3154680" y="1554480"/>
            <a:ext cx="640080" cy="640080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5" name="Text 13"/>
          <p:cNvSpPr/>
          <p:nvPr/>
        </p:nvSpPr>
        <p:spPr>
          <a:xfrm>
            <a:off x="3154680" y="15544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70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2514600" y="228600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Connection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514600" y="28346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access for key systems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(30 min each)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514600" y="34747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QuickBooks, BuilderTrend,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365, OneDrive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434840" y="2560320"/>
            <a:ext cx="274320" cy="0"/>
          </a:xfrm>
          <a:prstGeom prst="line">
            <a:avLst/>
          </a:prstGeom>
          <a:noFill/>
          <a:ln w="25400">
            <a:solidFill>
              <a:srgbClr val="FF8A3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709160" y="1371600"/>
            <a:ext cx="1920240" cy="237744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709160" y="1371600"/>
            <a:ext cx="192024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22" name="Shape 20"/>
          <p:cNvSpPr/>
          <p:nvPr/>
        </p:nvSpPr>
        <p:spPr>
          <a:xfrm>
            <a:off x="5349240" y="1554480"/>
            <a:ext cx="640080" cy="640080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23" name="Text 21"/>
          <p:cNvSpPr/>
          <p:nvPr/>
        </p:nvSpPr>
        <p:spPr>
          <a:xfrm>
            <a:off x="5349240" y="15544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70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4709160" y="228600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Onsite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709160" y="28346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 hours with your team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key use cases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709160" y="34747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AP, estimating, vendor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walkthroughs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629400" y="2560320"/>
            <a:ext cx="274320" cy="0"/>
          </a:xfrm>
          <a:prstGeom prst="line">
            <a:avLst/>
          </a:prstGeom>
          <a:noFill/>
          <a:ln w="25400">
            <a:solidFill>
              <a:srgbClr val="FF8A3D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903720" y="1371600"/>
            <a:ext cx="1920240" cy="237744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903720" y="1371600"/>
            <a:ext cx="192024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30" name="Shape 28"/>
          <p:cNvSpPr/>
          <p:nvPr/>
        </p:nvSpPr>
        <p:spPr>
          <a:xfrm>
            <a:off x="7543800" y="1554480"/>
            <a:ext cx="640080" cy="640080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31" name="Text 29"/>
          <p:cNvSpPr/>
          <p:nvPr/>
        </p:nvSpPr>
        <p:spPr>
          <a:xfrm>
            <a:off x="7543800" y="15544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70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400" dirty="0"/>
          </a:p>
        </p:txBody>
      </p:sp>
      <p:sp>
        <p:nvSpPr>
          <p:cNvPr id="32" name="Text 30"/>
          <p:cNvSpPr/>
          <p:nvPr/>
        </p:nvSpPr>
        <p:spPr>
          <a:xfrm>
            <a:off x="6903720" y="228600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&amp;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6903720" y="28346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 is running.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check-ins.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903720" y="34747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Refining workflows,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adding automations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57200" y="42062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data migration. No new app. We wire into what you already use.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708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FF8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INVESTMENT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 Pricing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B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monthly fee. Everything included.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1371600" y="2011680"/>
            <a:ext cx="6400800" cy="182880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71600" y="2011680"/>
            <a:ext cx="640080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7" name="Text 5"/>
          <p:cNvSpPr/>
          <p:nvPr/>
        </p:nvSpPr>
        <p:spPr>
          <a:xfrm>
            <a:off x="1508760" y="2121408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Included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508760" y="2468880"/>
            <a:ext cx="6126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Involved Operator — always-on AI agent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system integrations (QuickBooks, BuilderTrend, M365)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support and weekly check-ins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workflow automation tailored to your team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scaling as your business grows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pricing based on your stack and scope.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talk about your specific use case.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708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828800" y="0"/>
            <a:ext cx="5486400" cy="2286000"/>
          </a:xfrm>
          <a:prstGeom prst="rect">
            <a:avLst/>
          </a:prstGeom>
          <a:solidFill>
            <a:srgbClr val="FF8A3D">
              <a:alpha val="12000"/>
            </a:srgbClr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6080" y="731520"/>
            <a:ext cx="3291840" cy="10058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2011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600" kern="0" dirty="0">
                <a:solidFill>
                  <a:srgbClr val="FF8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NEXT STEP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457200" y="246888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D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unfair advantage</a:t>
            </a:r>
            <a:endParaRPr lang="en-US" sz="4400" dirty="0"/>
          </a:p>
          <a:p>
            <a:pPr algn="ctr" indent="0" marL="0">
              <a:buNone/>
            </a:pPr>
            <a:r>
              <a:rPr lang="en-US" sz="4400" b="1" dirty="0">
                <a:solidFill>
                  <a:srgbClr val="ED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ready.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" y="36576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a demo. See the operator handle 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actual workflow.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200400" y="4114800"/>
            <a:ext cx="2743200" cy="457200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8" name="Text 5"/>
          <p:cNvSpPr/>
          <p:nvPr/>
        </p:nvSpPr>
        <p:spPr>
          <a:xfrm>
            <a:off x="3200400" y="411480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70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a demo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457200" y="4663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400" kern="0" dirty="0">
                <a:solidFill>
                  <a:srgbClr val="6C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INVOLVINGAI.COM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08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828800" y="0"/>
            <a:ext cx="5486400" cy="1828800"/>
          </a:xfrm>
          <a:prstGeom prst="rect">
            <a:avLst/>
          </a:prstGeom>
          <a:solidFill>
            <a:srgbClr val="FF8A3D">
              <a:alpha val="1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FF8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STORY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all started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3657600" y="2011680"/>
            <a:ext cx="1828800" cy="0"/>
          </a:xfrm>
          <a:prstGeom prst="line">
            <a:avLst/>
          </a:prstGeom>
          <a:noFill/>
          <a:ln w="25400">
            <a:solidFill>
              <a:srgbClr val="D45A1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71600" y="2377440"/>
            <a:ext cx="6400800" cy="1463040"/>
          </a:xfrm>
          <a:prstGeom prst="rect">
            <a:avLst/>
          </a:prstGeom>
          <a:solidFill>
            <a:srgbClr val="12151B"/>
          </a:solidFill>
          <a:ln w="12700">
            <a:solidFill>
              <a:srgbClr val="3A3F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71600" y="2377440"/>
            <a:ext cx="6400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8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TBD</a:t>
            </a:r>
            <a:endParaRPr lang="en-US" sz="18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slide is reserved for Nick to add our origin story.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08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FF8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STORY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ACME Homes built an AI operator named Jarvis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457200" y="12801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chatbot. Not a copilot. 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always-on operator with the keys to the business.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57200" y="2103120"/>
            <a:ext cx="1920240" cy="146304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2103120"/>
            <a:ext cx="192024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219456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16+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457200" y="28346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API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606040" y="2103120"/>
            <a:ext cx="1920240" cy="146304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06040" y="2103120"/>
            <a:ext cx="192024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1" name="Text 9"/>
          <p:cNvSpPr/>
          <p:nvPr/>
        </p:nvSpPr>
        <p:spPr>
          <a:xfrm>
            <a:off x="2606040" y="219456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2606040" y="28346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Agents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Network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754880" y="2103120"/>
            <a:ext cx="1920240" cy="146304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754880" y="2103120"/>
            <a:ext cx="192024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0" y="219456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24/7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4754880" y="28346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Uptime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Push-Driven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903720" y="2103120"/>
            <a:ext cx="1920240" cy="146304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903720" y="2103120"/>
            <a:ext cx="192024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9" name="Text 17"/>
          <p:cNvSpPr/>
          <p:nvPr/>
        </p:nvSpPr>
        <p:spPr>
          <a:xfrm>
            <a:off x="6903720" y="219456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~10 min</a:t>
            </a:r>
            <a:endParaRPr lang="en-US" sz="3200" dirty="0"/>
          </a:p>
        </p:txBody>
      </p:sp>
      <p:sp>
        <p:nvSpPr>
          <p:cNvPr id="20" name="Text 18"/>
          <p:cNvSpPr/>
          <p:nvPr/>
        </p:nvSpPr>
        <p:spPr>
          <a:xfrm>
            <a:off x="6903720" y="28346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Provision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New Hire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57200" y="38404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the difference between a demo and infrastructure.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08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FF8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WORKFLOWS, NOT HYPOTHETICALS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Jarvis Actually Does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3840480" cy="155448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417320"/>
            <a:ext cx="384048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1527048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&amp; Back Office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" y="1874520"/>
            <a:ext cx="3566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Reads QuickBooks (24-entity portfolio) live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Reads Rent Manager (30 properties, $5.5M rent)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 Portal: invoice approval with audit trail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 Sign: drafts, sends, tracks signed contracts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0" y="1417320"/>
            <a:ext cx="3840480" cy="155448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0" y="1417320"/>
            <a:ext cx="384048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0" name="Text 8"/>
          <p:cNvSpPr/>
          <p:nvPr/>
        </p:nvSpPr>
        <p:spPr>
          <a:xfrm>
            <a:off x="4709160" y="1527048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Sales, Marketing &amp; Growth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709160" y="1874520"/>
            <a:ext cx="3566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Ads: built campaigns end-to-end via API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gen: scrapes county GIS, dealer databases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scraping past anti-bot walls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Drafts decks, LOIs, vendor outreach in Word/Excel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3246120"/>
            <a:ext cx="3840480" cy="155448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3246120"/>
            <a:ext cx="384048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4" name="Text 12"/>
          <p:cNvSpPr/>
          <p:nvPr/>
        </p:nvSpPr>
        <p:spPr>
          <a:xfrm>
            <a:off x="594360" y="3355848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Operations &amp; People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94360" y="3703320"/>
            <a:ext cx="3566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Onboards new hires end-to-end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Manages subordinate agents at API tier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Calendar sync Outlook to Teamup on cron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Heartbeats: scans inbox, monitors queues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0" y="3246120"/>
            <a:ext cx="3840480" cy="155448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3246120"/>
            <a:ext cx="384048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8" name="Text 16"/>
          <p:cNvSpPr/>
          <p:nvPr/>
        </p:nvSpPr>
        <p:spPr>
          <a:xfrm>
            <a:off x="4709160" y="3355848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Strategy &amp; Research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709160" y="3703320"/>
            <a:ext cx="3566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Deep-dive candidate research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Sparring partner: pushes back, names bias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Living profile with blind spots data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Drafts roadmaps, strategy docs, memos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57200" y="45720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C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agent does ALL of them, for the same operator, with persistent context.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08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FF8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MAKES THIS DIFFERENT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Works (When Most AI Doesn't)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320040" y="1554480"/>
            <a:ext cx="2651760" cy="219456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20040" y="1554480"/>
            <a:ext cx="265176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664208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Authorization Model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011680"/>
            <a:ext cx="237744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behavioral trust — API-tier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enforcement. The agent literally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send mail without a fresh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two-channel verification.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sub-agent scoped at the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level, not just told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nicely to stay in its lane.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46120" y="1554480"/>
            <a:ext cx="2651760" cy="219456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246120" y="1554480"/>
            <a:ext cx="265176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0" name="Text 8"/>
          <p:cNvSpPr/>
          <p:nvPr/>
        </p:nvSpPr>
        <p:spPr>
          <a:xfrm>
            <a:off x="3383280" y="1664208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Persistent Memory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383280" y="2011680"/>
            <a:ext cx="237744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Markdown files, versioned and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curated. Survives session resets.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Remembers the lesson from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19, not just yesterday's msg.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decision, preference, and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lives in structured files.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sessions wake up informed.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72200" y="1554480"/>
            <a:ext cx="2651760" cy="219456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172200" y="1554480"/>
            <a:ext cx="265176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4" name="Text 12"/>
          <p:cNvSpPr/>
          <p:nvPr/>
        </p:nvSpPr>
        <p:spPr>
          <a:xfrm>
            <a:off x="6309360" y="1664208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on Infrastructure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309360" y="2011680"/>
            <a:ext cx="237744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API gateway provides: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- Session management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- Cron scheduling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- Sub-agent spawning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- Channel routing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- Multi-account isolation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Plumbing, not prompts.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41148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D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to be replicated. Every workflow is the template for the next.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08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FF8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FOR YOUR INDUSTRY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Streamline Your Entire Workflow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411480" y="1828800"/>
            <a:ext cx="1371600" cy="109728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11480" y="1828800"/>
            <a:ext cx="137160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6" name="Shape 4"/>
          <p:cNvSpPr/>
          <p:nvPr/>
        </p:nvSpPr>
        <p:spPr>
          <a:xfrm>
            <a:off x="960120" y="1920240"/>
            <a:ext cx="274320" cy="274320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9202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70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11480" y="224028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Conceptual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783080" y="2377440"/>
            <a:ext cx="365760" cy="0"/>
          </a:xfrm>
          <a:prstGeom prst="line">
            <a:avLst/>
          </a:prstGeom>
          <a:noFill/>
          <a:ln w="25400">
            <a:solidFill>
              <a:srgbClr val="FF8A3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148840" y="1828800"/>
            <a:ext cx="1371600" cy="109728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148840" y="1828800"/>
            <a:ext cx="137160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2" name="Shape 10"/>
          <p:cNvSpPr/>
          <p:nvPr/>
        </p:nvSpPr>
        <p:spPr>
          <a:xfrm>
            <a:off x="2697480" y="1920240"/>
            <a:ext cx="274320" cy="274320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3" name="Text 11"/>
          <p:cNvSpPr/>
          <p:nvPr/>
        </p:nvSpPr>
        <p:spPr>
          <a:xfrm>
            <a:off x="2697480" y="19202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70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148840" y="224028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Off</a:t>
            </a:r>
            <a:endParaRPr lang="en-US" sz="1300" dirty="0"/>
          </a:p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520440" y="2377440"/>
            <a:ext cx="365760" cy="0"/>
          </a:xfrm>
          <a:prstGeom prst="line">
            <a:avLst/>
          </a:prstGeom>
          <a:noFill/>
          <a:ln w="25400">
            <a:solidFill>
              <a:srgbClr val="FF8A3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886200" y="1828800"/>
            <a:ext cx="1371600" cy="109728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886200" y="1828800"/>
            <a:ext cx="137160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8" name="Shape 16"/>
          <p:cNvSpPr/>
          <p:nvPr/>
        </p:nvSpPr>
        <p:spPr>
          <a:xfrm>
            <a:off x="4434840" y="1920240"/>
            <a:ext cx="274320" cy="274320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9" name="Text 17"/>
          <p:cNvSpPr/>
          <p:nvPr/>
        </p:nvSpPr>
        <p:spPr>
          <a:xfrm>
            <a:off x="4434840" y="19202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70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886200" y="224028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Estimate</a:t>
            </a:r>
            <a:endParaRPr lang="en-US" sz="1300" dirty="0"/>
          </a:p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257800" y="2377440"/>
            <a:ext cx="365760" cy="0"/>
          </a:xfrm>
          <a:prstGeom prst="line">
            <a:avLst/>
          </a:prstGeom>
          <a:noFill/>
          <a:ln w="25400">
            <a:solidFill>
              <a:srgbClr val="FF8A3D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623560" y="1828800"/>
            <a:ext cx="1371600" cy="109728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623560" y="1828800"/>
            <a:ext cx="137160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24" name="Shape 22"/>
          <p:cNvSpPr/>
          <p:nvPr/>
        </p:nvSpPr>
        <p:spPr>
          <a:xfrm>
            <a:off x="6172200" y="1920240"/>
            <a:ext cx="274320" cy="274320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25" name="Text 23"/>
          <p:cNvSpPr/>
          <p:nvPr/>
        </p:nvSpPr>
        <p:spPr>
          <a:xfrm>
            <a:off x="6172200" y="19202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70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623560" y="224028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Vendor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Bids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995160" y="2377440"/>
            <a:ext cx="365760" cy="0"/>
          </a:xfrm>
          <a:prstGeom prst="line">
            <a:avLst/>
          </a:prstGeom>
          <a:noFill/>
          <a:ln w="25400">
            <a:solidFill>
              <a:srgbClr val="FF8A3D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360920" y="1828800"/>
            <a:ext cx="1371600" cy="109728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360920" y="1828800"/>
            <a:ext cx="137160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30" name="Shape 28"/>
          <p:cNvSpPr/>
          <p:nvPr/>
        </p:nvSpPr>
        <p:spPr>
          <a:xfrm>
            <a:off x="7909560" y="1920240"/>
            <a:ext cx="274320" cy="274320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31" name="Text 29"/>
          <p:cNvSpPr/>
          <p:nvPr/>
        </p:nvSpPr>
        <p:spPr>
          <a:xfrm>
            <a:off x="7909560" y="19202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70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7360920" y="224028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Creation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57200" y="33832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first sketch to signed purchase order — one operator handling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handoffs between your systems.</a:t>
            </a:r>
            <a:endParaRPr lang="en-US" sz="1500" dirty="0"/>
          </a:p>
        </p:txBody>
      </p:sp>
      <p:sp>
        <p:nvSpPr>
          <p:cNvPr id="34" name="Shape 32"/>
          <p:cNvSpPr/>
          <p:nvPr/>
        </p:nvSpPr>
        <p:spPr>
          <a:xfrm>
            <a:off x="640080" y="4114800"/>
            <a:ext cx="2560320" cy="73152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31520" y="1901952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Categories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731520" y="2176272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 takeoff from masonry to electrical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3474720" y="4114800"/>
            <a:ext cx="2560320" cy="73152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566160" y="1901952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Tier Allowances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3566160" y="2176272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Luxury, residential, or standard — auto-generated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6309360" y="4114800"/>
            <a:ext cx="2560320" cy="73152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400800" y="1901952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Code Accuracy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6400800" y="2176272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PO maps to the right Buildertrend code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08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FF8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STUDY: WESTWOOD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30 Hours of AP Grind to Strategic Finance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457200" y="12801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B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25-30 hours/week spent on billing reconciliation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57200" y="1828800"/>
            <a:ext cx="4023360" cy="274320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828800"/>
            <a:ext cx="402336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193852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Automate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94360" y="2286000"/>
            <a:ext cx="374904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Conceptual Plans to Take Off to Estimate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Bids (2-3 per category, 25 categories)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Creation with cost codes and attached quotes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review, cost code matching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variance handling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specifications feeding unit costs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663440" y="1828800"/>
            <a:ext cx="4023360" cy="274320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1828800"/>
            <a:ext cx="402336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1" name="Text 9"/>
          <p:cNvSpPr/>
          <p:nvPr/>
        </p:nvSpPr>
        <p:spPr>
          <a:xfrm>
            <a:off x="4800600" y="193852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Value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800600" y="2286000"/>
            <a:ext cx="374904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30-40 hours per week saved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Frees time for marketing &amp; reconciliation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more estimates without adding staff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Context: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6-12 homes at $3M each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$100M revenue goal set in 2024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Targeting 26%+ YOY growth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Expanding to Greenville, Winston, Charleston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08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FF8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IMPLEMENTATION: WESTWOOD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Systems, Team &amp; Schedule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457200" y="1371600"/>
            <a:ext cx="4023360" cy="146304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371600"/>
            <a:ext cx="402336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148132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Stakeholders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" y="1828800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Brian Fanning — VP Operations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Sarah Craver — Finance Manager (AP)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Phil Gingerich — Bids / Estimates / POs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Stacey Lanier — AR / Project Manager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Francisco Alvarez — Project Manager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663440" y="1371600"/>
            <a:ext cx="4023360" cy="146304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63440" y="1371600"/>
            <a:ext cx="402336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0" name="Text 8"/>
          <p:cNvSpPr/>
          <p:nvPr/>
        </p:nvSpPr>
        <p:spPr>
          <a:xfrm>
            <a:off x="4800600" y="148132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Systems We Connect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800600" y="1828800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QuickBooks — API integration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BuilderTrend — credentials needed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365 / Outlook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OneDrive — document storage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Automate — spec form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3108960"/>
            <a:ext cx="8229600" cy="164592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3108960"/>
            <a:ext cx="822960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4" name="Text 12"/>
          <p:cNvSpPr/>
          <p:nvPr/>
        </p:nvSpPr>
        <p:spPr>
          <a:xfrm>
            <a:off x="594360" y="3218688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Onsite Launch Plan (3.5 hours total)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94360" y="3566160"/>
            <a:ext cx="7955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hr with Sarah &amp; Stacy — Billing/AP use case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hr with Brian and Phil — Estimates use case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min with QuickBooks admin — system connection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min with Microsoft 365 admin — system connection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min with BuilderTrend admin — system connection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Schedule: Weekly touchpoint every Wednesday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08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FF8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STUDY: CBUSA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Quarterly Reporting, Automated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457200" y="11887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950 builders nationwide. 41 markets. #3 nationally in volume.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1828800"/>
            <a:ext cx="4023360" cy="256032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828800"/>
            <a:ext cx="402336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193852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94360" y="2286000"/>
            <a:ext cx="374904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reporting takes hours per quarter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reporting even longer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builders give up $100K in rebates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they're too busy to report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 buy materials direct, 50% turnkey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 vendor mappings (GAF, Hardy,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Lennox, Kohler) — each with different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formats and reporting needs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663440" y="1828800"/>
            <a:ext cx="4023360" cy="2560320"/>
          </a:xfrm>
          <a:prstGeom prst="rect">
            <a:avLst/>
          </a:prstGeom>
          <a:solidFill>
            <a:srgbClr val="12151B"/>
          </a:solidFill>
          <a:ln w="12700">
            <a:solidFill>
              <a:srgbClr val="1C202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1828800"/>
            <a:ext cx="4023360" cy="36576"/>
          </a:xfrm>
          <a:prstGeom prst="rect">
            <a:avLst/>
          </a:prstGeom>
          <a:solidFill>
            <a:srgbClr val="FF8A3D"/>
          </a:solidFill>
          <a:ln/>
        </p:spPr>
      </p:sp>
      <p:sp>
        <p:nvSpPr>
          <p:cNvPr id="11" name="Text 9"/>
          <p:cNvSpPr/>
          <p:nvPr/>
        </p:nvSpPr>
        <p:spPr>
          <a:xfrm>
            <a:off x="4800600" y="193852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Automate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800600" y="2286000"/>
            <a:ext cx="374904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Q2 invoices from QuickBooks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invoices to Excel format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to national report template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Handle turnkey vs direct-buy materials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Auto-folder invoices by vendor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GAF, Hardy, Lennox, Kohler, etc.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Result: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A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 done in minutes, not hours.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45720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C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reporting from QuickBooks. National reporting from BuilderTrend/JobTrend.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 Builders Meeting Deck</dc:title>
  <dc:subject>PptxGenJS Presentation</dc:subject>
  <dc:creator>Involving AI</dc:creator>
  <cp:lastModifiedBy>Involving AI</cp:lastModifiedBy>
  <cp:revision>1</cp:revision>
  <dcterms:created xsi:type="dcterms:W3CDTF">2026-08-11T19:40:51Z</dcterms:created>
  <dcterms:modified xsi:type="dcterms:W3CDTF">2026-08-11T19:40:51Z</dcterms:modified>
</cp:coreProperties>
</file>